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3" r:id="rId10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35A4DE-44C9-4BB9-908B-01F8323F4A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43804D-C725-44BB-8F48-4354C3F14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62D84F-3D07-4C30-B51B-0672B5139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110D-1ED1-4D0C-B33A-025E2F321278}" type="datetimeFigureOut">
              <a:rPr lang="es-AR" smtClean="0"/>
              <a:t>10/3/2025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0E3145-D6BA-430D-83C5-22129CA0E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8CE310-7756-4D22-90A1-295AB320C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5EF6-6727-45E7-B4D0-4BB9A42E6FF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21039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8EF7FE-CB55-4765-BBB9-909511960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7C98FF3-598D-44AD-8B5F-619074B10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65E04E-6A97-4BFA-BEB1-1FA34BD50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110D-1ED1-4D0C-B33A-025E2F321278}" type="datetimeFigureOut">
              <a:rPr lang="es-AR" smtClean="0"/>
              <a:t>10/3/2025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56B2CF-E888-4F7B-AAA5-2E2343ED1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9FAB9C-BC05-4754-9038-DD42514ED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5EF6-6727-45E7-B4D0-4BB9A42E6FF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45888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0944E87-7AA1-4553-A7AF-1893CCA482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DB52DA-D47D-44E0-A589-DCEFAC6A2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E93B12-69ED-45DD-8BF2-0F758ED8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110D-1ED1-4D0C-B33A-025E2F321278}" type="datetimeFigureOut">
              <a:rPr lang="es-AR" smtClean="0"/>
              <a:t>10/3/2025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9DFA83-7ACC-409B-A15B-F7AA6A05A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69D9E7-E77E-4959-985F-8E166B22D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5EF6-6727-45E7-B4D0-4BB9A42E6FF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55938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A152A0-4404-405A-96C1-7360AF675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403B37-3351-4433-B44A-D7902FA70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8CD637-AB94-4DE6-9E81-890225433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110D-1ED1-4D0C-B33A-025E2F321278}" type="datetimeFigureOut">
              <a:rPr lang="es-AR" smtClean="0"/>
              <a:t>10/3/2025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DB4AA8-58FA-4861-BD6D-2B3E3BB5A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3D75A2-5C3C-489B-9E56-9F258924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5EF6-6727-45E7-B4D0-4BB9A42E6FF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6005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633B40-6085-419D-8328-B6C093221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D9A60B-4CC4-455A-882F-93F909DC3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2416F3-5EB9-40CC-B98C-7AB194A8A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110D-1ED1-4D0C-B33A-025E2F321278}" type="datetimeFigureOut">
              <a:rPr lang="es-AR" smtClean="0"/>
              <a:t>10/3/2025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FC016D-237A-4A64-91E5-25B6A5D85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256337-C14A-4684-89C5-065580E51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5EF6-6727-45E7-B4D0-4BB9A42E6FF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8558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4E6D2C-ED14-468B-8FB6-2CFB72127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C453AC-B9A5-43EA-BD72-44B7D707F0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B3E2E-1566-48BE-B18B-4E21EB51A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91A09A-95D0-40F6-9225-AD065E66D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110D-1ED1-4D0C-B33A-025E2F321278}" type="datetimeFigureOut">
              <a:rPr lang="es-AR" smtClean="0"/>
              <a:t>10/3/2025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13B18E-EFF0-45A0-A75B-ECAFAACB6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908684-C447-4A55-A78E-957DE0A06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5EF6-6727-45E7-B4D0-4BB9A42E6FF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14032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901803-71A4-4ABA-964A-A48EA5942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DD4C82-6B69-4301-8D7E-456F95444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801FB5C-9458-48F0-B510-E6424BB94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C8467CA-D314-40E3-8942-DFF089D41C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E1EEF19-F42E-404E-A48D-5CBC2A7361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A442B95-BAF5-44E8-BE18-C45DB767E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110D-1ED1-4D0C-B33A-025E2F321278}" type="datetimeFigureOut">
              <a:rPr lang="es-AR" smtClean="0"/>
              <a:t>10/3/2025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4E7D279-F7CB-44FC-AA7F-6C09DE431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B6D8866-A0B9-4BC6-B066-C0FDFEE8A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5EF6-6727-45E7-B4D0-4BB9A42E6FF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52939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B137A-DBDC-4047-8BD5-491151C5C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429E05-CFE5-49DC-9477-67019260D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110D-1ED1-4D0C-B33A-025E2F321278}" type="datetimeFigureOut">
              <a:rPr lang="es-AR" smtClean="0"/>
              <a:t>10/3/2025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8ADCF54-0721-4F46-9D9E-4E63E0C7E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61C7B9D-2B4D-4A26-977F-5FD82C96A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5EF6-6727-45E7-B4D0-4BB9A42E6FF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45336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7F0E1CB-821B-4714-8FD1-4B6B42AC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110D-1ED1-4D0C-B33A-025E2F321278}" type="datetimeFigureOut">
              <a:rPr lang="es-AR" smtClean="0"/>
              <a:t>10/3/2025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284A191-4B20-4CBD-BAB9-AA27CF750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3C6438E-41DB-4AF4-BEE2-C128D54CC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5EF6-6727-45E7-B4D0-4BB9A42E6FF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21325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D39520-E66F-4E19-8A1B-3EC8D4A7B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9D6A68-C203-44DB-A04D-2E517A129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734D0EA-3810-4742-897C-7E49C90AB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7885AE-FEDA-41D8-A344-730B7208D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110D-1ED1-4D0C-B33A-025E2F321278}" type="datetimeFigureOut">
              <a:rPr lang="es-AR" smtClean="0"/>
              <a:t>10/3/2025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19F5C4-FA56-44A4-9878-B662C43C6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5308E42-0E86-481B-8381-31DFD95B1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5EF6-6727-45E7-B4D0-4BB9A42E6FF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94322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962FA-7A5D-4950-9EB4-A1FF96A5D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5EE90E8-A09D-4043-BD45-8C76652D26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38AD3CF-5956-4F7A-A4BA-5278F21520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D4903B-AB78-4E65-BA79-83A6679F1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110D-1ED1-4D0C-B33A-025E2F321278}" type="datetimeFigureOut">
              <a:rPr lang="es-AR" smtClean="0"/>
              <a:t>10/3/2025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085F65-DC37-418B-98E1-51A8590EE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8B10CE-B227-4DDF-857C-8A47E6EAD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5EF6-6727-45E7-B4D0-4BB9A42E6FF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8366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36DC3ED-0667-4476-9614-A975BE1B2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C5B84E-2635-4813-BE74-CE4F32C96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798C9D-0ADE-4C35-9772-D202DB4D38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0110D-1ED1-4D0C-B33A-025E2F321278}" type="datetimeFigureOut">
              <a:rPr lang="es-AR" smtClean="0"/>
              <a:t>10/3/2025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9DBAFD-17D1-471F-92AD-A0F174522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A116C9-2735-4907-88D0-73BD40184A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35EF6-6727-45E7-B4D0-4BB9A42E6FF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5295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21BB30-777D-45ED-A79C-05FDAF4A3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3725917"/>
            <a:ext cx="9144000" cy="2387600"/>
          </a:xfrm>
        </p:spPr>
        <p:txBody>
          <a:bodyPr/>
          <a:lstStyle/>
          <a:p>
            <a:r>
              <a:rPr lang="es-MX" dirty="0">
                <a:latin typeface="Arial Black" panose="020B0A04020102020204" pitchFamily="34" charset="0"/>
              </a:rPr>
              <a:t>8M</a:t>
            </a:r>
            <a:endParaRPr lang="es-AR" dirty="0">
              <a:latin typeface="Arial Black" panose="020B0A040201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828EFC6-431D-4B07-A749-393B1858E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750" y="549167"/>
            <a:ext cx="9082249" cy="366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505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AD059F-0994-4A8E-9627-E836FE6F5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latin typeface="Arial Black" panose="020B0A04020102020204" pitchFamily="34" charset="0"/>
              </a:rPr>
              <a:t>8M</a:t>
            </a:r>
            <a:endParaRPr lang="es-AR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871D8A-8D8F-48DE-889F-17B67EEB6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111" y="1439917"/>
            <a:ext cx="11004330" cy="47370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Se dedica este día:</a:t>
            </a:r>
          </a:p>
          <a:p>
            <a:pPr marL="0" indent="0">
              <a:buNone/>
            </a:pPr>
            <a:endParaRPr lang="es-MX" sz="3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Para reivindicar la lucha por la </a:t>
            </a:r>
            <a:r>
              <a:rPr lang="es-MX" sz="3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igualdad efectiva de derechos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para las mujeres en varios ámbitos.</a:t>
            </a:r>
          </a:p>
          <a:p>
            <a:pPr marL="0" indent="0">
              <a:buNone/>
            </a:pP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Se reflexiona sobre las desigualdades que aun existen</a:t>
            </a:r>
          </a:p>
          <a:p>
            <a:pPr marL="0" indent="0">
              <a:buNone/>
            </a:pP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17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18CEC7-10C8-49F8-8DC0-728436A34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latin typeface="Arial Black" panose="020B0A04020102020204" pitchFamily="34" charset="0"/>
              </a:rPr>
              <a:t>Proverbios 31:10-31</a:t>
            </a:r>
            <a:endParaRPr lang="es-AR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ED417-3B21-4458-BB0E-C03E8903C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3375"/>
            <a:ext cx="10712669" cy="5153245"/>
          </a:xfrm>
        </p:spPr>
        <p:txBody>
          <a:bodyPr>
            <a:normAutofit/>
          </a:bodyPr>
          <a:lstStyle/>
          <a:p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Lectura: Proverbios 31:8,9, 10-31</a:t>
            </a:r>
          </a:p>
          <a:p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Ubicación en el libro de Proverbios</a:t>
            </a:r>
          </a:p>
          <a:p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Contexto histórico: sociedad patriarcal, mujeres subordinadas</a:t>
            </a:r>
          </a:p>
          <a:p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Economía agraria y doméstica</a:t>
            </a:r>
          </a:p>
          <a:p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Religión monoteísta. Temor (sumisión) a Dios</a:t>
            </a:r>
          </a:p>
          <a:p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Contexto literario: Poesía (sirve para reflexionar, imaginar, inspirar la creatividad….)</a:t>
            </a:r>
          </a:p>
          <a:p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Referencias a la mujer en el libro de Proverbios</a:t>
            </a:r>
          </a:p>
          <a:p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24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DC385E-6C71-46BB-B3DD-B7D5274C8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MX" dirty="0">
                <a:latin typeface="Arial Black" panose="020B0A04020102020204" pitchFamily="34" charset="0"/>
              </a:rPr>
            </a:br>
            <a:r>
              <a:rPr lang="es-MX" dirty="0">
                <a:latin typeface="Arial Black" panose="020B0A04020102020204" pitchFamily="34" charset="0"/>
              </a:rPr>
              <a:t>¿Por qué Proverbios termina así?</a:t>
            </a:r>
            <a:br>
              <a:rPr lang="es-MX" dirty="0">
                <a:latin typeface="Arial Black" panose="020B0A04020102020204" pitchFamily="34" charset="0"/>
              </a:rPr>
            </a:br>
            <a:endParaRPr lang="es-AR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1D3C0F-D853-47AF-BF6B-C317CECEF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559" y="1478263"/>
            <a:ext cx="10786241" cy="4351338"/>
          </a:xfrm>
        </p:spPr>
        <p:txBody>
          <a:bodyPr>
            <a:normAutofit/>
          </a:bodyPr>
          <a:lstStyle/>
          <a:p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Exaltación de la sabiduría práctica (¿mujer?)</a:t>
            </a:r>
          </a:p>
          <a:p>
            <a:pPr marL="0" indent="0">
              <a:buNone/>
            </a:pPr>
            <a:endParaRPr lang="es-MX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¿Complemento a la enseñanza masculina?</a:t>
            </a:r>
          </a:p>
          <a:p>
            <a:pPr marL="0" indent="0">
              <a:buNone/>
            </a:pPr>
            <a:endParaRPr lang="es-MX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Cierre inspirador: poema Acróstico</a:t>
            </a:r>
          </a:p>
          <a:p>
            <a:pPr marL="0" indent="0">
              <a:buNone/>
            </a:pPr>
            <a:endParaRPr lang="es-MX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?????</a:t>
            </a:r>
            <a:endParaRPr lang="es-A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D256D8C-4361-4F9F-9F4F-4E03C21F1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233" y="4824248"/>
            <a:ext cx="4423555" cy="201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9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00C34B-4EEF-47E2-B4A9-0F61F8F8A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latin typeface="Arial Black" panose="020B0A04020102020204" pitchFamily="34" charset="0"/>
              </a:rPr>
              <a:t>Temas principales del poema</a:t>
            </a:r>
            <a:endParaRPr lang="es-AR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EEE97B-585F-48F0-8BCC-1F43CE708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441" y="182562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Valor y confianza (10-12)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Diligencia y trabajo (13-19)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Compasión y generosidad (20)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Fuerza y preparación (21-25)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Sabiduría y dependencia de Dios (26-30)</a:t>
            </a:r>
          </a:p>
          <a:p>
            <a:pPr marL="514350" indent="-514350">
              <a:buFont typeface="+mj-lt"/>
              <a:buAutoNum type="arabicPeriod"/>
            </a:pPr>
            <a:r>
              <a:rPr lang="es-AR" sz="3600" dirty="0">
                <a:latin typeface="Arial" panose="020B0604020202020204" pitchFamily="34" charset="0"/>
                <a:cs typeface="Arial" panose="020B0604020202020204" pitchFamily="34" charset="0"/>
              </a:rPr>
              <a:t>Elogio y desafío (31)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BD9F0C8-F1C5-42EA-9F2E-81E34920E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842" y="1426122"/>
            <a:ext cx="4138900" cy="23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7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9ECB6A-1D85-4E98-99D0-0045424E4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79" y="228491"/>
            <a:ext cx="10515600" cy="917137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latin typeface="Arial Black" panose="020B0A04020102020204" pitchFamily="34" charset="0"/>
              </a:rPr>
              <a:t>¿Qué expresa el poema acerca de la mujer?</a:t>
            </a:r>
            <a:endParaRPr lang="es-AR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7F9EAC-087B-41E9-A652-9440E77C8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903" y="1279086"/>
            <a:ext cx="11330152" cy="5489575"/>
          </a:xfrm>
        </p:spPr>
        <p:txBody>
          <a:bodyPr>
            <a:normAutofit/>
          </a:bodyPr>
          <a:lstStyle/>
          <a:p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En un contexto patriarcal, </a:t>
            </a:r>
            <a:r>
              <a:rPr lang="es-MX" sz="3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exalta a la mujer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como pilar esencial del hogar y la comunidad, con iniciativa propia. </a:t>
            </a:r>
          </a:p>
          <a:p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La describe con </a:t>
            </a:r>
            <a:r>
              <a:rPr lang="es-MX" sz="3200" u="sng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verbos de acción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: busca, trabaja, trae, se levanta, da, compra, planta, ciñe, esfuerza, ve, aplica, alarga, extiende, hace, vende. </a:t>
            </a:r>
          </a:p>
          <a:p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s-MX" sz="3200" u="sng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verbos que señalan su poder social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: comunica, asegura confianza, hace el bien, tiene una voluntad fuerte y aguantadora, no se echa atrás. </a:t>
            </a:r>
          </a:p>
          <a:p>
            <a:r>
              <a:rPr lang="es-AR" sz="3200" dirty="0">
                <a:latin typeface="Arial" panose="020B0604020202020204" pitchFamily="34" charset="0"/>
                <a:cs typeface="Arial" panose="020B0604020202020204" pitchFamily="34" charset="0"/>
              </a:rPr>
              <a:t>En lugar de limitar las funciones de la mujer, </a:t>
            </a:r>
            <a:r>
              <a:rPr lang="es-AR" sz="3200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amplía sus horizontes de vida.</a:t>
            </a:r>
            <a:endParaRPr lang="es-MX" sz="3200" dirty="0">
              <a:highlight>
                <a:srgbClr val="FF00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50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C27492-83C4-4090-8DE9-3FC8688F2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latin typeface="Arial Black" panose="020B0A04020102020204" pitchFamily="34" charset="0"/>
              </a:rPr>
              <a:t>¿Qué nos dice a nosotros?</a:t>
            </a:r>
            <a:endParaRPr lang="es-AR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0D31FD-CF8D-4C41-953B-EC47D06C0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13" y="1583887"/>
            <a:ext cx="11445765" cy="4908988"/>
          </a:xfrm>
        </p:spPr>
        <p:txBody>
          <a:bodyPr>
            <a:normAutofit/>
          </a:bodyPr>
          <a:lstStyle/>
          <a:p>
            <a:r>
              <a:rPr lang="es-MX" sz="3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Nos presenta a todos un modelo de vida sabia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: trabajo duro, generosidad, fe…¿Cómo puedo </a:t>
            </a:r>
            <a:r>
              <a:rPr lang="es-MX" sz="3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yo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en mi contexto diario vivir sabiamente?</a:t>
            </a:r>
          </a:p>
          <a:p>
            <a:pPr marL="0" indent="0">
              <a:buNone/>
            </a:pP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es-MX" sz="3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comunidad: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nos desafía a honrar a las mujeres, respetarlas, valorar lo que hacen, ver los dones que tienen, no invisibilizarlas (v. 31)</a:t>
            </a:r>
          </a:p>
          <a:p>
            <a:pPr marL="0" indent="0">
              <a:buNone/>
            </a:pP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3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Inspiración universal para las mujeres</a:t>
            </a:r>
          </a:p>
          <a:p>
            <a:pPr marL="0" indent="0">
              <a:buNone/>
            </a:pPr>
            <a:endParaRPr lang="es-A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74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2E0AD7-7A86-4B4D-85AA-F32A46A78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latin typeface="Arial Black" panose="020B0A04020102020204" pitchFamily="34" charset="0"/>
              </a:rPr>
              <a:t>Jesús y las mujeres</a:t>
            </a:r>
            <a:endParaRPr lang="es-AR" dirty="0">
              <a:latin typeface="Arial Black" panose="020B0A04020102020204" pitchFamily="34" charset="0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01D228C-83FE-4DD0-8ECD-22E1D56A2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4972" y="1804494"/>
            <a:ext cx="3581441" cy="235277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B9148A4-2C21-4968-AFDA-E6264174A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26537" y="4299050"/>
            <a:ext cx="3582579" cy="238103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094CEAE-7762-467C-AF24-5CC59C3F1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587" y="1804494"/>
            <a:ext cx="3788516" cy="217176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60621ED-9439-4E97-A38C-ADB6CCCDB7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542" y="4403885"/>
            <a:ext cx="3860212" cy="217136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D67AED8-45D0-4F1E-BE55-A5CECC07F7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0829" y="1774635"/>
            <a:ext cx="3967070" cy="223147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848BF18-01DD-4978-A9A8-69B4484069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99" y="4403885"/>
            <a:ext cx="3865774" cy="217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27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B9C8E2C7-A018-4BED-ADA1-4FF965C43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latin typeface="Arial Black" panose="020B0A04020102020204" pitchFamily="34" charset="0"/>
              </a:rPr>
              <a:t>MUJERES</a:t>
            </a:r>
            <a:endParaRPr lang="es-AR" dirty="0">
              <a:latin typeface="Arial Black" panose="020B0A04020102020204" pitchFamily="34" charset="0"/>
            </a:endParaRPr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57B770FE-B496-4AA9-95D7-B79CB0184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1336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sz="4000" b="1" dirty="0">
                <a:latin typeface="Arial" panose="020B0604020202020204" pitchFamily="34" charset="0"/>
                <a:cs typeface="Arial" panose="020B0604020202020204" pitchFamily="34" charset="0"/>
              </a:rPr>
              <a:t>  ¡Crezcan, brillen, sueñen, trabajen… </a:t>
            </a:r>
          </a:p>
          <a:p>
            <a:pPr marL="0" indent="0" algn="ctr">
              <a:buNone/>
            </a:pPr>
            <a:r>
              <a:rPr lang="es-AR" sz="4000" b="1" dirty="0">
                <a:latin typeface="Arial" panose="020B0604020202020204" pitchFamily="34" charset="0"/>
                <a:cs typeface="Arial" panose="020B0604020202020204" pitchFamily="34" charset="0"/>
              </a:rPr>
              <a:t>  para la gloria de Dios!</a:t>
            </a:r>
            <a:endParaRPr lang="es-AR" sz="4000" b="1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20174344-7546-4C93-BB4E-B41114713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957" y="3429000"/>
            <a:ext cx="6628086" cy="331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06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370</Words>
  <Application>Microsoft Office PowerPoint</Application>
  <PresentationFormat>Panorámica</PresentationFormat>
  <Paragraphs>46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Tema de Office</vt:lpstr>
      <vt:lpstr>8M</vt:lpstr>
      <vt:lpstr>8M</vt:lpstr>
      <vt:lpstr>Proverbios 31:10-31</vt:lpstr>
      <vt:lpstr> ¿Por qué Proverbios termina así? </vt:lpstr>
      <vt:lpstr>Temas principales del poema</vt:lpstr>
      <vt:lpstr>¿Qué expresa el poema acerca de la mujer?</vt:lpstr>
      <vt:lpstr>¿Qué nos dice a nosotros?</vt:lpstr>
      <vt:lpstr>Jesús y las mujeres</vt:lpstr>
      <vt:lpstr>MUJERES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M</dc:title>
  <dc:creator>Usuario</dc:creator>
  <cp:lastModifiedBy>Usuario</cp:lastModifiedBy>
  <cp:revision>11</cp:revision>
  <cp:lastPrinted>2025-03-09T11:43:30Z</cp:lastPrinted>
  <dcterms:created xsi:type="dcterms:W3CDTF">2025-03-07T13:49:57Z</dcterms:created>
  <dcterms:modified xsi:type="dcterms:W3CDTF">2025-03-10T21:15:44Z</dcterms:modified>
</cp:coreProperties>
</file>